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57" r:id="rId2"/>
    <p:sldId id="616" r:id="rId3"/>
    <p:sldId id="958" r:id="rId4"/>
    <p:sldId id="959" r:id="rId5"/>
    <p:sldId id="928" r:id="rId6"/>
    <p:sldId id="961" r:id="rId7"/>
    <p:sldId id="960" r:id="rId8"/>
    <p:sldId id="354" r:id="rId9"/>
    <p:sldId id="358" r:id="rId10"/>
    <p:sldId id="350" r:id="rId11"/>
    <p:sldId id="351" r:id="rId12"/>
    <p:sldId id="360" r:id="rId13"/>
    <p:sldId id="357" r:id="rId14"/>
    <p:sldId id="364" r:id="rId15"/>
    <p:sldId id="362" r:id="rId16"/>
    <p:sldId id="363" r:id="rId17"/>
    <p:sldId id="345" r:id="rId18"/>
    <p:sldId id="361" r:id="rId19"/>
    <p:sldId id="367" r:id="rId20"/>
    <p:sldId id="365" r:id="rId21"/>
    <p:sldId id="366" r:id="rId22"/>
    <p:sldId id="372" r:id="rId23"/>
    <p:sldId id="369" r:id="rId24"/>
    <p:sldId id="371" r:id="rId25"/>
    <p:sldId id="963" r:id="rId26"/>
    <p:sldId id="964" r:id="rId27"/>
    <p:sldId id="972" r:id="rId28"/>
    <p:sldId id="971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9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257"/>
            <p14:sldId id="616"/>
            <p14:sldId id="958"/>
            <p14:sldId id="959"/>
          </p14:sldIdLst>
        </p14:section>
        <p14:section name="Untitled Section" id="{0DF07215-1E13-7343-AC73-68FE56B48902}">
          <p14:sldIdLst>
            <p14:sldId id="928"/>
            <p14:sldId id="961"/>
            <p14:sldId id="960"/>
            <p14:sldId id="354"/>
            <p14:sldId id="358"/>
            <p14:sldId id="350"/>
            <p14:sldId id="351"/>
            <p14:sldId id="360"/>
            <p14:sldId id="357"/>
            <p14:sldId id="364"/>
            <p14:sldId id="362"/>
            <p14:sldId id="363"/>
            <p14:sldId id="345"/>
            <p14:sldId id="361"/>
            <p14:sldId id="367"/>
            <p14:sldId id="365"/>
            <p14:sldId id="366"/>
            <p14:sldId id="372"/>
            <p14:sldId id="369"/>
            <p14:sldId id="371"/>
            <p14:sldId id="963"/>
            <p14:sldId id="964"/>
          </p14:sldIdLst>
        </p14:section>
        <p14:section name="Untitled Section" id="{5E0859AA-97E3-B14A-A20F-3A42F28A22C3}">
          <p14:sldIdLst>
            <p14:sldId id="972"/>
            <p14:sldId id="971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Untitled Section" id="{1D61F589-8AAB-C646-BC23-48CD0D636BB4}">
          <p14:sldIdLst/>
        </p14:section>
        <p14:section name="Untitled Section" id="{984D748E-10DA-BB4B-9485-2B8CCF0F067F}">
          <p14:sldIdLst>
            <p14:sldId id="9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2"/>
    <p:restoredTop sz="96816"/>
  </p:normalViewPr>
  <p:slideViewPr>
    <p:cSldViewPr snapToGrid="0" snapToObjects="1">
      <p:cViewPr varScale="1">
        <p:scale>
          <a:sx n="140" d="100"/>
          <a:sy n="140" d="100"/>
        </p:scale>
        <p:origin x="2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25B6EF-3649-4387-817C-DFA2E05CEF5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5227-AC26-6156-9327-4B8CF764B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9453C-E905-C620-DB22-85485A1D5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A0D23-C41C-6B9D-B135-60A4F314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F713-5362-E6D7-ECA0-A523F16C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5764-E979-A50C-BC93-1350A1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B78D-4722-D24E-8634-0DE6B5B5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A92EF-2242-B158-DFCD-6E729D466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4649-B18E-6DC6-A36E-364E483A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90F8-C743-3F12-76FD-62B2F940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0F79D-D9D2-BCF6-DCF6-002CAF65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4683A-9237-8B81-8469-FBF06E2A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57CA8-58B7-C33D-86CE-1ECFDF941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0AA4-9DDF-0ED3-2DFE-EE5274F3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632C-4E50-6F1C-E08B-3F53EF8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F91E-5C61-6152-885F-0266654D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0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2BCD-93DA-27CC-04FB-070922C9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26F4-2C1C-FDCF-6D76-6D09FC1E9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540D-909B-5FDD-2C07-588961C3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6D6C-1F55-5F92-27AC-F54B32D3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8EBC-048B-6C16-A575-8BFB22F1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9A32-F079-1A08-D0D6-11C455BD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AD90-C4EA-CECC-8285-846ECE69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BCA4C-A553-BEBC-8E92-FBAC4547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FED9B-F80E-7E28-29F4-7E2E2BA2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05450-AB63-A6A8-3230-7D4CF0A1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78F-FA38-8FB6-43F3-C7D39B29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06E2B-B53F-47A5-3EF0-7E7149490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F9897-2A3E-20F6-37E3-FB4ACBFEA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E6D4C-AB38-1B4D-BDFC-82CB90C8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6EF74-431D-2C1E-9A0F-A832BD79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9941-0D8A-9C12-C7E8-5527E7B5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B755-3176-D73F-AFCD-2466D03F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BA34-3C48-2959-7E04-E12B350D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A8BC4-36F4-28AC-690C-896A412CB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5778-715D-E4F7-F1E3-873CE7F5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FB985-6237-2F66-AF96-6845C7CDF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CDC7E-BB0E-18CA-CB39-6A690CC6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4160B-A30C-4780-C9D8-0A593DEC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E8FAA-96F5-2EF7-10A4-52E54245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64BB-808B-A784-F118-FC3FF6B6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6CBF6-0DE9-9A34-5295-A39CE99E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FBE69-D62F-4132-0270-6818351C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4548-A1EC-97F1-EF3C-78E831C2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FA85-FC80-64D8-47A6-5346BEFF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14172-D8CA-9EF4-0236-6825931B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8833-179A-7C1F-165C-1FE3E879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80A5-6214-0EB3-240A-7DC1D54D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4089-0E74-FA55-E4CC-BDFB2CB1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5B97-02CF-0120-44B0-1310747E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05A31-DBE4-0C9E-3265-EE2B2065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729E-37E2-4D6C-B876-68DA8B5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C4C82-E125-5D52-2195-7A187B54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6C78-2E3B-6547-1731-07FCD98A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B2814-772B-AA65-FD73-16900DF12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1FC0-8773-2B53-2D45-41625970D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ACAB-C0EA-7501-E9E3-94855912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18BC-D9FA-23B8-EC26-7CF5D904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651AD-F7C0-0D68-77C0-D4D1B5F3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4AF26-B451-05D8-92BD-902F72A4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D439-C06C-B066-9D9A-AF98D287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D67BE-8989-553A-86F0-CAE432AE4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08-8954-3101-ECEB-F583FECD0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35C22-7007-1876-258D-E59BB2FBB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animaart.com/Cellar/disneyart/Page5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ketchbook.cpsc.ucalgary.ca/?page_id=6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Long Tradition – Animation </a:t>
            </a:r>
            <a:endParaRPr lang="en-US" dirty="0"/>
          </a:p>
        </p:txBody>
      </p:sp>
      <p:pic>
        <p:nvPicPr>
          <p:cNvPr id="4" name="Picture 1094" descr="90robin%20storyboard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t="1486" r="10339" b="38489"/>
          <a:stretch>
            <a:fillRect/>
          </a:stretch>
        </p:blipFill>
        <p:spPr bwMode="auto">
          <a:xfrm>
            <a:off x="3647815" y="1789373"/>
            <a:ext cx="825244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0" y="6627813"/>
            <a:ext cx="8892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Image from: 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	Disney’s Robin Hood storyboard, www.animaart.com/Cellar/disneyart/90robin%20storyboard.jpg.html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1BA3F-3DAD-336B-F3BD-0E8E8E0E3D75}"/>
              </a:ext>
            </a:extLst>
          </p:cNvPr>
          <p:cNvSpPr txBox="1"/>
          <p:nvPr/>
        </p:nvSpPr>
        <p:spPr>
          <a:xfrm>
            <a:off x="396814" y="1789373"/>
            <a:ext cx="2958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creating the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Sketching the sequence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the gaps here- this couldn’t be an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 is key moments in this sequence </a:t>
            </a:r>
          </a:p>
        </p:txBody>
      </p:sp>
    </p:spTree>
    <p:extLst>
      <p:ext uri="{BB962C8B-B14F-4D97-AF65-F5344CB8AC3E}">
        <p14:creationId xmlns:p14="http://schemas.microsoft.com/office/powerpoint/2010/main" val="299910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Long Tradition – Animation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6627813"/>
            <a:ext cx="889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Image from: www.michaelborkowski.com/storyboards/images/big_bigguy1.gif </a:t>
            </a:r>
          </a:p>
          <a:p>
            <a:pPr>
              <a:defRPr/>
            </a:pP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	</a:t>
            </a:r>
          </a:p>
        </p:txBody>
      </p:sp>
      <p:pic>
        <p:nvPicPr>
          <p:cNvPr id="11" name="Picture 6" descr="big_bigguy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630" y="1435802"/>
            <a:ext cx="8752026" cy="519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904F19-1678-7AA3-9D89-ABB61B1AC3C7}"/>
              </a:ext>
            </a:extLst>
          </p:cNvPr>
          <p:cNvSpPr txBox="1"/>
          <p:nvPr/>
        </p:nvSpPr>
        <p:spPr>
          <a:xfrm>
            <a:off x="250165" y="1889184"/>
            <a:ext cx="27604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sequences of images to explore stories, to complete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storyboards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Include annotations and structure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Descriptions of what happens in each frame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Storyboards help animators create the final images that makeup the animation</a:t>
            </a:r>
          </a:p>
        </p:txBody>
      </p:sp>
    </p:spTree>
    <p:extLst>
      <p:ext uri="{BB962C8B-B14F-4D97-AF65-F5344CB8AC3E}">
        <p14:creationId xmlns:p14="http://schemas.microsoft.com/office/powerpoint/2010/main" val="47750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sequential stories: step-by-step guides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6627813"/>
            <a:ext cx="8892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Image from: 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	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1714501"/>
            <a:ext cx="3729037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571751"/>
            <a:ext cx="4605338" cy="392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26E5CE-2C5A-639E-8D2C-3738C1F79DA1}"/>
              </a:ext>
            </a:extLst>
          </p:cNvPr>
          <p:cNvSpPr txBox="1"/>
          <p:nvPr/>
        </p:nvSpPr>
        <p:spPr>
          <a:xfrm>
            <a:off x="307649" y="2871609"/>
            <a:ext cx="13929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to show actions, and outcomes</a:t>
            </a:r>
          </a:p>
          <a:p>
            <a:endParaRPr lang="en-US" dirty="0"/>
          </a:p>
          <a:p>
            <a:r>
              <a:rPr lang="en-US" dirty="0"/>
              <a:t>Pull here, and then this will happen… </a:t>
            </a:r>
          </a:p>
        </p:txBody>
      </p:sp>
    </p:spTree>
    <p:extLst>
      <p:ext uri="{BB962C8B-B14F-4D97-AF65-F5344CB8AC3E}">
        <p14:creationId xmlns:p14="http://schemas.microsoft.com/office/powerpoint/2010/main" val="90948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Elements: Transitions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5" y="2318919"/>
            <a:ext cx="4261449" cy="426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0" y="6627813"/>
            <a:ext cx="889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Image from: Understanding Comics. Harper Collins (reproduced in Buxton, Sketching the User Interface) </a:t>
            </a:r>
          </a:p>
          <a:p>
            <a:pPr>
              <a:defRPr/>
            </a:pP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80D2F-4457-95F8-1457-8652AC251632}"/>
              </a:ext>
            </a:extLst>
          </p:cNvPr>
          <p:cNvSpPr txBox="1"/>
          <p:nvPr/>
        </p:nvSpPr>
        <p:spPr>
          <a:xfrm>
            <a:off x="629728" y="1613140"/>
            <a:ext cx="3810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brain fills in these gaps</a:t>
            </a:r>
          </a:p>
          <a:p>
            <a:r>
              <a:rPr lang="en-US" dirty="0"/>
              <a:t>Between one static image and another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DB45B41-D2F0-593A-F508-3C3E575C8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68674" y="1328788"/>
            <a:ext cx="3332614" cy="526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43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4864"/>
            <a:ext cx="9144000" cy="278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F81F60-53E9-A61A-D021-CAA0D2BE835C}"/>
              </a:ext>
            </a:extLst>
          </p:cNvPr>
          <p:cNvSpPr txBox="1"/>
          <p:nvPr/>
        </p:nvSpPr>
        <p:spPr>
          <a:xfrm>
            <a:off x="465827" y="5978105"/>
            <a:ext cx="563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frames shown.  The annotations. The transitions. </a:t>
            </a:r>
          </a:p>
        </p:txBody>
      </p:sp>
    </p:spTree>
    <p:extLst>
      <p:ext uri="{BB962C8B-B14F-4D97-AF65-F5344CB8AC3E}">
        <p14:creationId xmlns:p14="http://schemas.microsoft.com/office/powerpoint/2010/main" val="391694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Your cell phone</a:t>
            </a:r>
          </a:p>
          <a:p>
            <a:endParaRPr lang="en-CA" dirty="0"/>
          </a:p>
          <a:p>
            <a:pPr marL="268287" lvl="1" indent="0">
              <a:buNone/>
            </a:pPr>
            <a:r>
              <a:rPr lang="en-CA" dirty="0"/>
              <a:t>With a partner, create a storyboard of only images (no annotations for now) that </a:t>
            </a:r>
          </a:p>
          <a:p>
            <a:pPr lvl="2"/>
            <a:r>
              <a:rPr lang="en-CA" dirty="0"/>
              <a:t>capture your phone’s interaction over time as </a:t>
            </a:r>
          </a:p>
          <a:p>
            <a:pPr lvl="2"/>
            <a:r>
              <a:rPr lang="en-CA" dirty="0"/>
              <a:t>you enter a new name and number into the phone’s contact list</a:t>
            </a:r>
          </a:p>
        </p:txBody>
      </p:sp>
    </p:spTree>
    <p:extLst>
      <p:ext uri="{BB962C8B-B14F-4D97-AF65-F5344CB8AC3E}">
        <p14:creationId xmlns:p14="http://schemas.microsoft.com/office/powerpoint/2010/main" val="3014167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1"/>
            <a:ext cx="6246844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E0B471-12C1-AC69-0292-857DC3FB0205}"/>
              </a:ext>
            </a:extLst>
          </p:cNvPr>
          <p:cNvSpPr txBox="1"/>
          <p:nvPr/>
        </p:nvSpPr>
        <p:spPr>
          <a:xfrm>
            <a:off x="483079" y="2984740"/>
            <a:ext cx="172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approach….</a:t>
            </a:r>
          </a:p>
        </p:txBody>
      </p:sp>
    </p:spTree>
    <p:extLst>
      <p:ext uri="{BB962C8B-B14F-4D97-AF65-F5344CB8AC3E}">
        <p14:creationId xmlns:p14="http://schemas.microsoft.com/office/powerpoint/2010/main" val="394955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Abstract Branching Diagram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1349103"/>
            <a:ext cx="871537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9C443-074B-44F1-5A04-C1DE6FFB2B25}"/>
              </a:ext>
            </a:extLst>
          </p:cNvPr>
          <p:cNvSpPr txBox="1"/>
          <p:nvPr/>
        </p:nvSpPr>
        <p:spPr>
          <a:xfrm>
            <a:off x="321734" y="2490000"/>
            <a:ext cx="311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lots of transitions and states</a:t>
            </a:r>
          </a:p>
        </p:txBody>
      </p:sp>
    </p:spTree>
    <p:extLst>
      <p:ext uri="{BB962C8B-B14F-4D97-AF65-F5344CB8AC3E}">
        <p14:creationId xmlns:p14="http://schemas.microsoft.com/office/powerpoint/2010/main" val="17570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Should I show the user in the scene or just the phone UI? </a:t>
            </a:r>
            <a:br>
              <a:rPr lang="en-CA" dirty="0"/>
            </a:br>
            <a:endParaRPr lang="en-CA" dirty="0"/>
          </a:p>
          <a:p>
            <a:r>
              <a:rPr lang="en-CA" dirty="0"/>
              <a:t>What key frames should I use to create the sequence? </a:t>
            </a:r>
          </a:p>
          <a:p>
            <a:pPr lvl="1"/>
            <a:r>
              <a:rPr lang="en-CA" dirty="0"/>
              <a:t>Enough to capture the essence of the story</a:t>
            </a:r>
          </a:p>
          <a:p>
            <a:pPr lvl="1"/>
            <a:r>
              <a:rPr lang="en-CA" dirty="0"/>
              <a:t>Assume people can ‘fill in’ the rest - the gaps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What key transitions should I show?</a:t>
            </a:r>
          </a:p>
          <a:p>
            <a:pPr lvl="1"/>
            <a:r>
              <a:rPr lang="en-CA" dirty="0"/>
              <a:t>actions to get from one frame to the next?</a:t>
            </a:r>
            <a:br>
              <a:rPr lang="en-CA" dirty="0"/>
            </a:br>
            <a:endParaRPr lang="en-CA" dirty="0"/>
          </a:p>
          <a:p>
            <a:pPr lvl="1"/>
            <a:endParaRPr lang="en-CA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36866" y="6627813"/>
            <a:ext cx="323518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Bill Buxton Sketching User Experiences, Morgan Kaufman Figure 4</a:t>
            </a:r>
          </a:p>
        </p:txBody>
      </p:sp>
    </p:spTree>
    <p:extLst>
      <p:ext uri="{BB962C8B-B14F-4D97-AF65-F5344CB8AC3E}">
        <p14:creationId xmlns:p14="http://schemas.microsoft.com/office/powerpoint/2010/main" val="8044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explicit and detailed do you need to be?</a:t>
            </a:r>
          </a:p>
          <a:p>
            <a:endParaRPr lang="en-CA" dirty="0"/>
          </a:p>
          <a:p>
            <a:pPr marL="268287" lvl="1" indent="0">
              <a:buNone/>
            </a:pPr>
            <a:r>
              <a:rPr lang="en-CA" dirty="0"/>
              <a:t>Depends on what you are trying to explain</a:t>
            </a:r>
          </a:p>
          <a:p>
            <a:pPr lvl="2"/>
            <a:r>
              <a:rPr lang="en-CA" dirty="0"/>
              <a:t>are the missing parts important?</a:t>
            </a:r>
          </a:p>
          <a:p>
            <a:pPr lvl="1"/>
            <a:endParaRPr lang="en-CA" dirty="0"/>
          </a:p>
          <a:p>
            <a:pPr marL="268287" lvl="1" indent="0">
              <a:buNone/>
            </a:pPr>
            <a:r>
              <a:rPr lang="en-CA" dirty="0"/>
              <a:t>Depends on the audience</a:t>
            </a:r>
          </a:p>
          <a:p>
            <a:pPr lvl="2"/>
            <a:r>
              <a:rPr lang="en-CA" dirty="0"/>
              <a:t>can your audience fill in the missing bits?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546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: Week 6, Monday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week:  More human-centered design</a:t>
            </a:r>
          </a:p>
          <a:p>
            <a:r>
              <a:rPr lang="en-US" dirty="0"/>
              <a:t>New sketching methods today</a:t>
            </a:r>
          </a:p>
          <a:p>
            <a:r>
              <a:rPr lang="en-US" dirty="0"/>
              <a:t>Ethical human studies research, Interviewing/Focus Groups in depth, Thematic Analysis, Coding</a:t>
            </a:r>
          </a:p>
          <a:p>
            <a:r>
              <a:rPr lang="en-US" dirty="0"/>
              <a:t>Observation- Friday – this one only works in person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Next week- stuff about people- how we see, how we think…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3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Annotate your previous storyboard </a:t>
            </a:r>
          </a:p>
          <a:p>
            <a:pPr lvl="1"/>
            <a:r>
              <a:rPr lang="en-CA" dirty="0"/>
              <a:t>label your phone’s state underneath each image</a:t>
            </a:r>
          </a:p>
          <a:p>
            <a:pPr lvl="1"/>
            <a:r>
              <a:rPr lang="en-CA" dirty="0"/>
              <a:t>label each transition to explain user’s action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414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6" y="0"/>
            <a:ext cx="762015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1430D7-F50B-6CC4-6AE9-DC13DE7DDC66}"/>
              </a:ext>
            </a:extLst>
          </p:cNvPr>
          <p:cNvSpPr txBox="1"/>
          <p:nvPr/>
        </p:nvSpPr>
        <p:spPr>
          <a:xfrm>
            <a:off x="500332" y="2225615"/>
            <a:ext cx="106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0030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1" y="1700808"/>
            <a:ext cx="7812247" cy="468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 a single sketch example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CAE43-0282-DA36-4A68-E096BB487A4A}"/>
              </a:ext>
            </a:extLst>
          </p:cNvPr>
          <p:cNvSpPr txBox="1"/>
          <p:nvPr/>
        </p:nvSpPr>
        <p:spPr>
          <a:xfrm>
            <a:off x="470020" y="5486400"/>
            <a:ext cx="2136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might we explore this deeper with a storyboard?</a:t>
            </a:r>
          </a:p>
        </p:txBody>
      </p:sp>
    </p:spTree>
    <p:extLst>
      <p:ext uri="{BB962C8B-B14F-4D97-AF65-F5344CB8AC3E}">
        <p14:creationId xmlns:p14="http://schemas.microsoft.com/office/powerpoint/2010/main" val="3257892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34" y="1"/>
            <a:ext cx="8370887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833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Sequential storyboard</a:t>
            </a:r>
          </a:p>
          <a:p>
            <a:pPr lvl="1"/>
            <a:r>
              <a:rPr lang="en-CA" dirty="0"/>
              <a:t>a visual story of the user experience over time</a:t>
            </a:r>
            <a:endParaRPr lang="en-US" dirty="0"/>
          </a:p>
          <a:p>
            <a:endParaRPr lang="en-CA" dirty="0"/>
          </a:p>
          <a:p>
            <a:r>
              <a:rPr lang="en-CA" dirty="0"/>
              <a:t>Composed of</a:t>
            </a:r>
          </a:p>
          <a:p>
            <a:pPr lvl="1"/>
            <a:r>
              <a:rPr lang="en-CA" dirty="0"/>
              <a:t>key frames</a:t>
            </a:r>
          </a:p>
          <a:p>
            <a:pPr lvl="1"/>
            <a:r>
              <a:rPr lang="en-CA" dirty="0"/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394402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07A4-D667-EDFC-379D-5F396737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EA15-8B16-682C-CA24-80CBAD7D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48" y="1825623"/>
            <a:ext cx="6318210" cy="49255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First: Open a maps application on your phone or computer (your choice)</a:t>
            </a:r>
          </a:p>
          <a:p>
            <a:r>
              <a:rPr lang="en-US" dirty="0"/>
              <a:t>Pick a task- (e.g., find a coffee shop, open until 8pm, near campus) </a:t>
            </a:r>
          </a:p>
          <a:p>
            <a:r>
              <a:rPr lang="en-US" dirty="0"/>
              <a:t>Identify the sequence of actions you may perform to accomplish this task</a:t>
            </a:r>
          </a:p>
          <a:p>
            <a:r>
              <a:rPr lang="en-US" dirty="0"/>
              <a:t>Draw one storyboard for the sequence of actions you have described above</a:t>
            </a:r>
          </a:p>
          <a:p>
            <a:pPr lvl="1"/>
            <a:r>
              <a:rPr lang="en-CA" dirty="0"/>
              <a:t>What key frames should I use to create the sequence? </a:t>
            </a:r>
          </a:p>
          <a:p>
            <a:pPr lvl="2"/>
            <a:r>
              <a:rPr lang="en-CA" dirty="0"/>
              <a:t>capture the essence of the story</a:t>
            </a:r>
          </a:p>
          <a:p>
            <a:pPr lvl="2"/>
            <a:r>
              <a:rPr lang="en-CA" dirty="0"/>
              <a:t>people can ‘fill in’ the rest</a:t>
            </a:r>
          </a:p>
          <a:p>
            <a:pPr lvl="1"/>
            <a:r>
              <a:rPr lang="en-CA" dirty="0"/>
              <a:t>What key transitions should I show?</a:t>
            </a:r>
          </a:p>
          <a:p>
            <a:pPr lvl="2"/>
            <a:r>
              <a:rPr lang="en-CA" dirty="0"/>
              <a:t>actions to get from one frame to the next?</a:t>
            </a:r>
          </a:p>
          <a:p>
            <a:r>
              <a:rPr lang="en-CA" dirty="0"/>
              <a:t>This can be a quick sketch, for in-class time </a:t>
            </a:r>
            <a:br>
              <a:rPr lang="en-CA" dirty="0"/>
            </a:b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62F2DFE-2565-A906-A50C-3D2126AC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31" y="1552452"/>
            <a:ext cx="5336815" cy="437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702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07A4-D667-EDFC-379D-5F396737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activity 2- integrating actions in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EA15-8B16-682C-CA24-80CBAD7D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47" y="1825623"/>
            <a:ext cx="11019417" cy="4925553"/>
          </a:xfrm>
        </p:spPr>
        <p:txBody>
          <a:bodyPr>
            <a:normAutofit/>
          </a:bodyPr>
          <a:lstStyle/>
          <a:p>
            <a:r>
              <a:rPr lang="en-US" dirty="0"/>
              <a:t>First: Sketch a storyboard for this action sequence:</a:t>
            </a:r>
          </a:p>
          <a:p>
            <a:pPr lvl="1"/>
            <a:r>
              <a:rPr lang="en-US" dirty="0"/>
              <a:t>Someone walks past a door with a posted QR code</a:t>
            </a:r>
          </a:p>
          <a:p>
            <a:pPr lvl="1"/>
            <a:r>
              <a:rPr lang="en-US" dirty="0"/>
              <a:t>The QR code links to a scheduling app</a:t>
            </a:r>
          </a:p>
          <a:p>
            <a:pPr lvl="1"/>
            <a:r>
              <a:rPr lang="en-US" dirty="0"/>
              <a:t>They scan the QR code</a:t>
            </a:r>
          </a:p>
          <a:p>
            <a:pPr lvl="1"/>
            <a:r>
              <a:rPr lang="en-US" dirty="0"/>
              <a:t>It opens to a schedule for the day</a:t>
            </a:r>
          </a:p>
          <a:p>
            <a:pPr lvl="1"/>
            <a:r>
              <a:rPr lang="en-US" dirty="0"/>
              <a:t>There is a button to request the room </a:t>
            </a:r>
          </a:p>
          <a:p>
            <a:pPr lvl="1"/>
            <a:r>
              <a:rPr lang="en-US" dirty="0"/>
              <a:t>This leads to a form where they input their desired time</a:t>
            </a:r>
          </a:p>
          <a:p>
            <a:pPr lvl="1"/>
            <a:r>
              <a:rPr lang="en-US" dirty="0"/>
              <a:t>When they enter this time, the app should tell them if they have successfully scheduled </a:t>
            </a:r>
          </a:p>
          <a:p>
            <a:r>
              <a:rPr lang="en-CA" dirty="0"/>
              <a:t>This can be a quick sketch, for in-class time 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55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2759-5661-1F6E-E6E8-B5779C09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sketching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E68C-7ED7-98FE-D1BE-21C621A5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10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Capture the user, the device, the context, the UI, the world, in a sequence of sketches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EB12334-76D1-6E40-AEB7-7CFB9C1EC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707" y="2922996"/>
            <a:ext cx="9170491" cy="265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14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B625-7368-0394-13BA-F14317A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sketches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0901B-D907-2839-4554-73B6F916C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61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Take a photo, from the point of view of the user</a:t>
            </a:r>
          </a:p>
          <a:p>
            <a:pPr marL="0" indent="0">
              <a:buNone/>
            </a:pPr>
            <a:r>
              <a:rPr lang="en-US" dirty="0"/>
              <a:t>2. Sketch- using paper, a digital tool</a:t>
            </a:r>
          </a:p>
          <a:p>
            <a:pPr marL="0" indent="0">
              <a:buNone/>
            </a:pPr>
            <a:r>
              <a:rPr lang="en-US" dirty="0"/>
              <a:t>3. Integrate the two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F3B0C-743F-91A8-26F3-A3040488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0" y="1825625"/>
            <a:ext cx="6032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88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7CA7-657F-CB96-2DF7-F72530DB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99684-C893-AA33-0331-D867048D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9401"/>
          </a:xfrm>
        </p:spPr>
        <p:txBody>
          <a:bodyPr/>
          <a:lstStyle/>
          <a:p>
            <a:r>
              <a:rPr lang="en-US" dirty="0"/>
              <a:t>You can create sketches with realism using a photo tracing technique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96FA4-4918-9A96-3DD9-694B662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7" y="3392418"/>
            <a:ext cx="3708651" cy="253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960AF-1E87-455C-C2E8-A40E9008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25" y="2445026"/>
            <a:ext cx="4606839" cy="254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F0388E-2C6D-CED5-C330-B7D17C3EF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46" y="4045226"/>
            <a:ext cx="4070654" cy="27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4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361B-CA81-018E-246F-8B90B61B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dev for a 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1EE7-F7C3-9A06-DFE9-8C651896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and teams- Recommendation:  </a:t>
            </a:r>
          </a:p>
          <a:p>
            <a:pPr lvl="1"/>
            <a:r>
              <a:rPr lang="en-US" dirty="0"/>
              <a:t>Make a branch for a stable version</a:t>
            </a:r>
          </a:p>
          <a:p>
            <a:pPr lvl="1"/>
            <a:r>
              <a:rPr lang="en-US" dirty="0"/>
              <a:t>Make a branch for yourself or the new feature you are working on</a:t>
            </a:r>
          </a:p>
          <a:p>
            <a:pPr lvl="1"/>
            <a:r>
              <a:rPr lang="en-US" dirty="0"/>
              <a:t>Finish your feature</a:t>
            </a:r>
          </a:p>
          <a:p>
            <a:pPr lvl="1"/>
            <a:r>
              <a:rPr lang="en-US" dirty="0"/>
              <a:t>Tell your team you are going to merge</a:t>
            </a:r>
          </a:p>
          <a:p>
            <a:pPr lvl="1"/>
            <a:r>
              <a:rPr lang="en-US" dirty="0"/>
              <a:t>First: Merge the stable branch into your branch and make sure it all works</a:t>
            </a:r>
          </a:p>
          <a:p>
            <a:pPr lvl="1"/>
            <a:r>
              <a:rPr lang="en-US" dirty="0"/>
              <a:t>Then: Merge your branch- which includes your new feature and the stable branch-  back into the stable branch</a:t>
            </a:r>
          </a:p>
          <a:p>
            <a:pPr lvl="1"/>
            <a:r>
              <a:rPr lang="en-US" dirty="0"/>
              <a:t>Tell your team you have updated the stable branch</a:t>
            </a:r>
          </a:p>
        </p:txBody>
      </p:sp>
    </p:spTree>
    <p:extLst>
      <p:ext uri="{BB962C8B-B14F-4D97-AF65-F5344CB8AC3E}">
        <p14:creationId xmlns:p14="http://schemas.microsoft.com/office/powerpoint/2010/main" val="139734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A47E-3147-9847-350E-D05D90A4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6F7CB-7E6B-7F4B-6EE2-65343B7F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2884"/>
            <a:ext cx="7772400" cy="48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42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301E-E9D3-858D-177A-82932704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of gestures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4D026-7E0A-B387-6C58-5A9C1221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174"/>
            <a:ext cx="4992706" cy="541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0E4EE-ACBA-441B-0CE8-F9ED2E33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03" y="2554357"/>
            <a:ext cx="6450749" cy="28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1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E200-E0BB-FB9A-B739-FF237D49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to interact with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F0794-A7F4-F07C-6926-C0ADDFE6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290"/>
            <a:ext cx="7096539" cy="4923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4B07E-3CFC-6DF1-AFF1-3CDB71E5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39" y="2058781"/>
            <a:ext cx="5029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46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6AA2-4C88-1E23-557A-6A7F6B4D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53FD4-827A-5395-533F-EA451CF0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82" y="69574"/>
            <a:ext cx="469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95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A3A6-7605-E4E8-0C8D-C935EB1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traces including people and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DA344-F8E3-973D-3C8B-F20947AC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922" y="1401418"/>
            <a:ext cx="3835916" cy="53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4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5323-A1C2-073C-1328-39907258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sketching with photo 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10B82-8DF5-C031-A6FB-918963BA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9" y="2504661"/>
            <a:ext cx="3275072" cy="410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50323-B01E-ABC3-DFE0-FAA0CEFBB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197" y="1368747"/>
            <a:ext cx="3370193" cy="4343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4331E-CD6A-CA4F-811A-5ECF2D909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448" y="1378058"/>
            <a:ext cx="3954248" cy="52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53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9D58-D0AF-ECDD-0FC0-928C5E94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thermostat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DAF00-EE8F-8E60-5E42-87BD7EE6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206"/>
            <a:ext cx="4124739" cy="2742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C1138-7301-867B-C707-3F435F6F7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36" y="3554662"/>
            <a:ext cx="4340364" cy="293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9B982-0CBB-CA0E-FBB9-434288E2F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002" y="148418"/>
            <a:ext cx="4454997" cy="29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4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7279-830A-38F2-3620-69FBE0BF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slides are adapted from: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5953-57AF-B091-BF04-41E3C3A4F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Sketching user experiences, the workbook</a:t>
            </a:r>
          </a:p>
          <a:p>
            <a:r>
              <a:rPr lang="en-US" dirty="0">
                <a:hlinkClick r:id="rId2"/>
              </a:rPr>
              <a:t>https://sketchbook.cpsc.ucalgary.ca/?page_id=64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8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63F8-DDA5-8E3F-8BE1-AEDB79BF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6F453-ADDB-0786-EDCA-22E5FE478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Objects? </a:t>
            </a:r>
          </a:p>
          <a:p>
            <a:r>
              <a:rPr lang="en-US" dirty="0"/>
              <a:t>Other questions?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3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15BC-2F2B-7586-7E73-43110EE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A1E2-6CD5-F4AE-09CA-2BDDC38F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Sketching is a tool for visual thinking</a:t>
            </a:r>
          </a:p>
          <a:p>
            <a:r>
              <a:rPr lang="en-US" dirty="0"/>
              <a:t>Go from a general sense of what we want, a vague picture in our heads, to something we can see on paper</a:t>
            </a:r>
          </a:p>
          <a:p>
            <a:r>
              <a:rPr lang="en-US" dirty="0"/>
              <a:t>Sketches can be generated quickly and should be used to help work out design challenges, and test interface design choices</a:t>
            </a:r>
          </a:p>
          <a:p>
            <a:r>
              <a:rPr lang="en-US" dirty="0"/>
              <a:t>We have looked at:</a:t>
            </a:r>
          </a:p>
          <a:p>
            <a:pPr lvl="1"/>
            <a:r>
              <a:rPr lang="en-US" dirty="0"/>
              <a:t>Sketching to brainstorm</a:t>
            </a:r>
          </a:p>
          <a:p>
            <a:pPr lvl="1"/>
            <a:r>
              <a:rPr lang="en-US" dirty="0"/>
              <a:t>Sketching the interface elements</a:t>
            </a:r>
          </a:p>
          <a:p>
            <a:r>
              <a:rPr lang="en-US" dirty="0"/>
              <a:t>Today: Sketching storyboards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5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78F5-516B-2E65-6FAA-D1941E3B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sketch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5527-2876-9738-EBA2-4AB38B9D0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554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interface at a single moment in time</a:t>
            </a:r>
          </a:p>
          <a:p>
            <a:pPr lvl="1"/>
            <a:r>
              <a:rPr lang="en-US" dirty="0"/>
              <a:t>Which helps us think about layout, composition, color, features… </a:t>
            </a:r>
          </a:p>
          <a:p>
            <a:r>
              <a:rPr lang="en-US" dirty="0"/>
              <a:t>But: can’t capture the full user experience</a:t>
            </a:r>
          </a:p>
          <a:p>
            <a:pPr lvl="1"/>
            <a:r>
              <a:rPr lang="en-US" dirty="0"/>
              <a:t>Experiences unfold over time!</a:t>
            </a:r>
          </a:p>
          <a:p>
            <a:r>
              <a:rPr lang="en-US" dirty="0"/>
              <a:t>Single sketches:</a:t>
            </a:r>
          </a:p>
          <a:p>
            <a:pPr lvl="1"/>
            <a:r>
              <a:rPr lang="en-CA" dirty="0"/>
              <a:t>captures user interface, but not user behaviour</a:t>
            </a:r>
          </a:p>
          <a:p>
            <a:pPr lvl="1"/>
            <a:r>
              <a:rPr lang="en-CA" dirty="0"/>
              <a:t>excludes </a:t>
            </a:r>
            <a:r>
              <a:rPr lang="en-CA" i="1" dirty="0"/>
              <a:t>dynamics</a:t>
            </a:r>
            <a:r>
              <a:rPr lang="en-CA" dirty="0"/>
              <a:t> of interaction over time</a:t>
            </a:r>
          </a:p>
          <a:p>
            <a:pPr lvl="2"/>
            <a:r>
              <a:rPr lang="en-CA" dirty="0"/>
              <a:t>user actions</a:t>
            </a:r>
          </a:p>
          <a:p>
            <a:pPr lvl="2"/>
            <a:r>
              <a:rPr lang="en-CA" dirty="0"/>
              <a:t>system responses</a:t>
            </a:r>
          </a:p>
          <a:p>
            <a:pPr lvl="2"/>
            <a:r>
              <a:rPr lang="en-CA" dirty="0"/>
              <a:t>context</a:t>
            </a:r>
          </a:p>
          <a:p>
            <a:pPr lvl="1"/>
            <a:r>
              <a:rPr lang="en-CA" dirty="0"/>
              <a:t>doesn’t tell a story</a:t>
            </a:r>
          </a:p>
          <a:p>
            <a:r>
              <a:rPr lang="en-CA" dirty="0"/>
              <a:t>We need methods for 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visual storytelling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35CCB-8E21-F331-2D8F-DE21B769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78" y="205003"/>
            <a:ext cx="3987422" cy="3925664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2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E6D8-86EB-D169-427C-5350859F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storyboards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0CDE9-B19B-F7BF-D657-18B63035F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95997"/>
          </a:xfrm>
        </p:spPr>
        <p:txBody>
          <a:bodyPr/>
          <a:lstStyle/>
          <a:p>
            <a:r>
              <a:rPr lang="en-CA" dirty="0"/>
              <a:t>Basic storyboard is a visual narrative</a:t>
            </a:r>
          </a:p>
          <a:p>
            <a:pPr lvl="1"/>
            <a:r>
              <a:rPr lang="en-CA" dirty="0"/>
              <a:t>Each image shows interface snapshots at points in the interaction</a:t>
            </a:r>
          </a:p>
          <a:p>
            <a:pPr lvl="1"/>
            <a:r>
              <a:rPr lang="en-CA" dirty="0"/>
              <a:t>Key frame, or state at one moment in time </a:t>
            </a:r>
          </a:p>
          <a:p>
            <a:pPr lvl="1"/>
            <a:r>
              <a:rPr lang="en-CA" dirty="0"/>
              <a:t>Portrays </a:t>
            </a:r>
          </a:p>
          <a:p>
            <a:pPr lvl="2"/>
            <a:r>
              <a:rPr lang="en-CA" dirty="0"/>
              <a:t>key scenes in the interface</a:t>
            </a:r>
          </a:p>
          <a:p>
            <a:pPr lvl="2"/>
            <a:r>
              <a:rPr lang="en-CA" dirty="0"/>
              <a:t>transitions that caused the changes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B46F4-43D8-DC3E-2D13-5659FF158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4286250"/>
            <a:ext cx="2357437" cy="2320925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8">
            <a:extLst>
              <a:ext uri="{FF2B5EF4-FFF2-40B4-BE49-F238E27FC236}">
                <a16:creationId xmlns:a16="http://schemas.microsoft.com/office/drawing/2014/main" id="{78A6309A-FA67-39CF-A67E-0D8CDA8DFEFD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286250"/>
            <a:ext cx="2786063" cy="2319338"/>
            <a:chOff x="4895819" y="3500438"/>
            <a:chExt cx="3311525" cy="3105150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D9EB671A-0904-3B63-0F63-B8AAA3E21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819" y="3500438"/>
              <a:ext cx="3311525" cy="3105150"/>
            </a:xfrm>
            <a:prstGeom prst="rect">
              <a:avLst/>
            </a:prstGeom>
            <a:noFill/>
            <a:ln w="12699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FE9BBF28-D9BC-8DD0-CF9B-EACEB4F45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1671" y="4977563"/>
              <a:ext cx="2447320" cy="180655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20000"/>
                  </a:schemeClr>
                </a:gs>
              </a:gsLst>
              <a:lin ang="5400000" scaled="1"/>
            </a:gra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lIns="92075" tIns="46038" rIns="92075" bIns="46038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8" name="Group 11">
            <a:extLst>
              <a:ext uri="{FF2B5EF4-FFF2-40B4-BE49-F238E27FC236}">
                <a16:creationId xmlns:a16="http://schemas.microsoft.com/office/drawing/2014/main" id="{C4AA3D2C-DBA3-1A9F-B118-19604087FB27}"/>
              </a:ext>
            </a:extLst>
          </p:cNvPr>
          <p:cNvGrpSpPr>
            <a:grpSpLocks/>
          </p:cNvGrpSpPr>
          <p:nvPr/>
        </p:nvGrpSpPr>
        <p:grpSpPr bwMode="auto">
          <a:xfrm>
            <a:off x="6000750" y="4286250"/>
            <a:ext cx="2786063" cy="2322513"/>
            <a:chOff x="5829300" y="3500438"/>
            <a:chExt cx="3314700" cy="3108325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08F72629-EA9F-7179-A6A7-1937C123E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300" y="3500438"/>
              <a:ext cx="3314700" cy="3108325"/>
            </a:xfrm>
            <a:prstGeom prst="rect">
              <a:avLst/>
            </a:prstGeom>
            <a:noFill/>
            <a:ln w="12699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6417447-9EFE-82A1-2728-8D5E7C28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186" y="4987675"/>
              <a:ext cx="2447778" cy="180594"/>
            </a:xfrm>
            <a:prstGeom prst="rect">
              <a:avLst/>
            </a:prstGeom>
            <a:gradFill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20000"/>
                  </a:schemeClr>
                </a:gs>
              </a:gsLst>
              <a:lin ang="5400000" scaled="1"/>
            </a:gra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lIns="92075" tIns="46038" rIns="92075" bIns="46038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1" name="Right Arrow 12">
            <a:extLst>
              <a:ext uri="{FF2B5EF4-FFF2-40B4-BE49-F238E27FC236}">
                <a16:creationId xmlns:a16="http://schemas.microsoft.com/office/drawing/2014/main" id="{C7F9B69A-299D-AFDD-BC76-CB7C5126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643563"/>
            <a:ext cx="714375" cy="5000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2075" tIns="46038" rIns="92075" bIns="46038" anchor="ctr">
            <a:spAutoFit/>
          </a:bodyPr>
          <a:lstStyle/>
          <a:p>
            <a:endParaRPr lang="en-US"/>
          </a:p>
        </p:txBody>
      </p:sp>
      <p:sp>
        <p:nvSpPr>
          <p:cNvPr id="12" name="Right Arrow 13">
            <a:extLst>
              <a:ext uri="{FF2B5EF4-FFF2-40B4-BE49-F238E27FC236}">
                <a16:creationId xmlns:a16="http://schemas.microsoft.com/office/drawing/2014/main" id="{D8636C58-CAB2-E130-A52E-6C3859C93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0" y="5715000"/>
            <a:ext cx="714375" cy="5000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2075" tIns="46038" rIns="92075" bIns="46038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6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Long Tradition – Comics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6627813"/>
            <a:ext cx="8892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Image from: Creative Commons DC Comics:  http://www.ntn24.com/news/news/muslim-arab-american-green-lan-16964, 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	</a:t>
            </a:r>
          </a:p>
        </p:txBody>
      </p:sp>
      <p:pic>
        <p:nvPicPr>
          <p:cNvPr id="5122" name="Picture 2" descr="http://www.google.com/url?source=imglanding&amp;ct=img&amp;q=http://www.ntn24.com/news/sites/default/files/imagecache/320x240/simon-baz-muslim-green-lantern_1346885985.jpg&amp;sa=X&amp;ei=asSNUOfeE6jUigKpi4DgAg&amp;ved=0CAkQ8wc4Hg&amp;usg=AFQjCNEf0L9So7LuD5Xr_DH8ELIrvjxsh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0" y="1690688"/>
            <a:ext cx="6336701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10FE6B-E391-8582-308D-6F5C7768C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811" y="1690688"/>
            <a:ext cx="5688044" cy="2924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D0C63-C30A-13F9-2430-CA2288B9F6B9}"/>
              </a:ext>
            </a:extLst>
          </p:cNvPr>
          <p:cNvSpPr txBox="1"/>
          <p:nvPr/>
        </p:nvSpPr>
        <p:spPr>
          <a:xfrm>
            <a:off x="6676845" y="5029200"/>
            <a:ext cx="520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convey a narrative through sequences of images, text and gaps between images (transitions)</a:t>
            </a:r>
          </a:p>
        </p:txBody>
      </p:sp>
    </p:spTree>
    <p:extLst>
      <p:ext uri="{BB962C8B-B14F-4D97-AF65-F5344CB8AC3E}">
        <p14:creationId xmlns:p14="http://schemas.microsoft.com/office/powerpoint/2010/main" val="91930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-10000"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74" y="698820"/>
            <a:ext cx="8226725" cy="617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1" y="6627813"/>
            <a:ext cx="335059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Bill Buxton Sketching User Experiences, Morgan Kaufman Figure 107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74D00-3CC6-521E-6D8C-B85C0E2F6D95}"/>
              </a:ext>
            </a:extLst>
          </p:cNvPr>
          <p:cNvSpPr txBox="1"/>
          <p:nvPr/>
        </p:nvSpPr>
        <p:spPr>
          <a:xfrm>
            <a:off x="0" y="5204389"/>
            <a:ext cx="1461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this simple flipbook animation with post-its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44182C-009E-DB1B-28D6-E8BB56EB0511}"/>
              </a:ext>
            </a:extLst>
          </p:cNvPr>
          <p:cNvSpPr txBox="1">
            <a:spLocks/>
          </p:cNvSpPr>
          <p:nvPr/>
        </p:nvSpPr>
        <p:spPr>
          <a:xfrm>
            <a:off x="152400" y="8907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A Long Tradition – Animation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0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34117</TotalTime>
  <Words>1393</Words>
  <Application>Microsoft Macintosh PowerPoint</Application>
  <PresentationFormat>Widescreen</PresentationFormat>
  <Paragraphs>175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User interface design</vt:lpstr>
      <vt:lpstr>UI : Week 6, Monday</vt:lpstr>
      <vt:lpstr>Collaborative dev for a course project</vt:lpstr>
      <vt:lpstr>Project 2</vt:lpstr>
      <vt:lpstr>Sketching</vt:lpstr>
      <vt:lpstr>A single sketch </vt:lpstr>
      <vt:lpstr>Sequential storyboards</vt:lpstr>
      <vt:lpstr>A Long Tradition – Comics</vt:lpstr>
      <vt:lpstr>PowerPoint Presentation</vt:lpstr>
      <vt:lpstr>A Long Tradition – Animation </vt:lpstr>
      <vt:lpstr>A Long Tradition – Animation </vt:lpstr>
      <vt:lpstr>Other sequential stories: step-by-step guides</vt:lpstr>
      <vt:lpstr>Key Elements: Transitions</vt:lpstr>
      <vt:lpstr>PowerPoint Presentation</vt:lpstr>
      <vt:lpstr>Exercise</vt:lpstr>
      <vt:lpstr>PowerPoint Presentation</vt:lpstr>
      <vt:lpstr>The Abstract Branching Diagram</vt:lpstr>
      <vt:lpstr>Key decisions</vt:lpstr>
      <vt:lpstr>Key Decisions</vt:lpstr>
      <vt:lpstr>Exercise</vt:lpstr>
      <vt:lpstr>PowerPoint Presentation</vt:lpstr>
      <vt:lpstr>As a single sketch example</vt:lpstr>
      <vt:lpstr>PowerPoint Presentation</vt:lpstr>
      <vt:lpstr>Recap</vt:lpstr>
      <vt:lpstr>In class activity</vt:lpstr>
      <vt:lpstr>In class activity 2- integrating actions in the world</vt:lpstr>
      <vt:lpstr>Narrative sketching</vt:lpstr>
      <vt:lpstr>Hybrid sketches</vt:lpstr>
      <vt:lpstr>Photo traces </vt:lpstr>
      <vt:lpstr>Photo traces example</vt:lpstr>
      <vt:lpstr>Photo traces of gestures</vt:lpstr>
      <vt:lpstr>Photo traces to interact with objects</vt:lpstr>
      <vt:lpstr>Photo traces interactions</vt:lpstr>
      <vt:lpstr>Photo traces including people and devices</vt:lpstr>
      <vt:lpstr>Hybrid sketching with photo traces</vt:lpstr>
      <vt:lpstr>Augmented reality thermostat</vt:lpstr>
      <vt:lpstr>These slides are adapted from: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(aurisajm)</cp:lastModifiedBy>
  <cp:revision>191</cp:revision>
  <dcterms:created xsi:type="dcterms:W3CDTF">2022-01-10T03:51:18Z</dcterms:created>
  <dcterms:modified xsi:type="dcterms:W3CDTF">2024-09-30T18:18:28Z</dcterms:modified>
</cp:coreProperties>
</file>